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E588E1E-8641-4BB0-B9F9-6AD8BBC1BC9A}" type="datetimeFigureOut">
              <a:rPr lang="ru-RU" smtClean="0"/>
              <a:t>08.12.2021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B68716-D2C5-45EE-9A1C-4491668F339E}"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4E588E1E-8641-4BB0-B9F9-6AD8BBC1BC9A}" type="datetimeFigureOut">
              <a:rPr lang="ru-RU" smtClean="0"/>
              <a:t>08.12.2021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B68716-D2C5-45EE-9A1C-4491668F339E}"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E588E1E-8641-4BB0-B9F9-6AD8BBC1BC9A}" type="datetimeFigureOut">
              <a:rPr lang="ru-RU" smtClean="0"/>
              <a:t>08.12.2021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B68716-D2C5-45EE-9A1C-4491668F339E}"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4E588E1E-8641-4BB0-B9F9-6AD8BBC1BC9A}" type="datetimeFigureOut">
              <a:rPr lang="ru-RU" smtClean="0"/>
              <a:t>08.12.2021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B68716-D2C5-45EE-9A1C-4491668F339E}"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E588E1E-8641-4BB0-B9F9-6AD8BBC1BC9A}" type="datetimeFigureOut">
              <a:rPr lang="ru-RU" smtClean="0"/>
              <a:t>08.12.2021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3B68716-D2C5-45EE-9A1C-4491668F339E}"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4E588E1E-8641-4BB0-B9F9-6AD8BBC1BC9A}" type="datetimeFigureOut">
              <a:rPr lang="ru-RU" smtClean="0"/>
              <a:t>08.12.2021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3B68716-D2C5-45EE-9A1C-4491668F339E}"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4E588E1E-8641-4BB0-B9F9-6AD8BBC1BC9A}" type="datetimeFigureOut">
              <a:rPr lang="ru-RU" smtClean="0"/>
              <a:t>08.12.2021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3B68716-D2C5-45EE-9A1C-4491668F339E}"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E588E1E-8641-4BB0-B9F9-6AD8BBC1BC9A}" type="datetimeFigureOut">
              <a:rPr lang="ru-RU" smtClean="0"/>
              <a:t>08.12.2021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B68716-D2C5-45EE-9A1C-4491668F339E}"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E588E1E-8641-4BB0-B9F9-6AD8BBC1BC9A}" type="datetimeFigureOut">
              <a:rPr lang="ru-RU" smtClean="0"/>
              <a:t>08.12.2021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B68716-D2C5-45EE-9A1C-4491668F339E}"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4E588E1E-8641-4BB0-B9F9-6AD8BBC1BC9A}" type="datetimeFigureOut">
              <a:rPr lang="ru-RU" smtClean="0"/>
              <a:t>08.12.2021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B68716-D2C5-45EE-9A1C-4491668F339E}"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E588E1E-8641-4BB0-B9F9-6AD8BBC1BC9A}" type="datetimeFigureOut">
              <a:rPr lang="ru-RU" smtClean="0"/>
              <a:t>08.12.2021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B68716-D2C5-45EE-9A1C-4491668F339E}"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E588E1E-8641-4BB0-B9F9-6AD8BBC1BC9A}" type="datetimeFigureOut">
              <a:rPr lang="ru-RU" smtClean="0"/>
              <a:t>08.12.2021</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3B68716-D2C5-45EE-9A1C-4491668F339E}"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20689"/>
            <a:ext cx="7772400" cy="1872207"/>
          </a:xfrm>
        </p:spPr>
        <p:txBody>
          <a:bodyPr/>
          <a:lstStyle/>
          <a:p>
            <a:r>
              <a:rPr lang="kk-KZ" dirty="0" smtClean="0">
                <a:solidFill>
                  <a:schemeClr val="tx2"/>
                </a:solidFill>
                <a:latin typeface="Times New Roman" panose="02020603050405020304" pitchFamily="18" charset="0"/>
                <a:cs typeface="Times New Roman" panose="02020603050405020304" pitchFamily="18" charset="0"/>
              </a:rPr>
              <a:t>Дәріс 6</a:t>
            </a:r>
            <a:endParaRPr lang="ru-RU" dirty="0">
              <a:solidFill>
                <a:schemeClr val="tx2"/>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371600" y="2492896"/>
            <a:ext cx="6400800" cy="3145904"/>
          </a:xfrm>
        </p:spPr>
        <p:txBody>
          <a:bodyPr/>
          <a:lstStyle/>
          <a:p>
            <a:r>
              <a:rPr lang="kk-KZ" i="1" u="sng" dirty="0" smtClean="0">
                <a:solidFill>
                  <a:schemeClr val="tx1"/>
                </a:solidFill>
                <a:latin typeface="Times New Roman" panose="02020603050405020304" pitchFamily="18" charset="0"/>
                <a:cs typeface="Times New Roman" panose="02020603050405020304" pitchFamily="18" charset="0"/>
              </a:rPr>
              <a:t>тақырыбы:</a:t>
            </a:r>
            <a:r>
              <a:rPr lang="ru-RU" sz="3600" dirty="0" err="1">
                <a:solidFill>
                  <a:srgbClr val="FF0000"/>
                </a:solidFill>
                <a:latin typeface="Times New Roman" panose="02020603050405020304" pitchFamily="18" charset="0"/>
                <a:cs typeface="Times New Roman" panose="02020603050405020304" pitchFamily="18" charset="0"/>
              </a:rPr>
              <a:t>Құнды</a:t>
            </a:r>
            <a:r>
              <a:rPr lang="ru-RU" sz="3600" dirty="0">
                <a:solidFill>
                  <a:srgbClr val="FF0000"/>
                </a:solidFill>
                <a:latin typeface="Times New Roman" panose="02020603050405020304" pitchFamily="18" charset="0"/>
                <a:cs typeface="Times New Roman" panose="02020603050405020304" pitchFamily="18" charset="0"/>
              </a:rPr>
              <a:t> </a:t>
            </a:r>
            <a:r>
              <a:rPr lang="ru-RU" sz="3600" dirty="0" err="1">
                <a:solidFill>
                  <a:srgbClr val="FF0000"/>
                </a:solidFill>
                <a:latin typeface="Times New Roman" panose="02020603050405020304" pitchFamily="18" charset="0"/>
                <a:cs typeface="Times New Roman" panose="02020603050405020304" pitchFamily="18" charset="0"/>
              </a:rPr>
              <a:t>бағалаудың</a:t>
            </a:r>
            <a:r>
              <a:rPr lang="ru-RU" sz="3600" dirty="0">
                <a:solidFill>
                  <a:srgbClr val="FF0000"/>
                </a:solidFill>
                <a:latin typeface="Times New Roman" panose="02020603050405020304" pitchFamily="18" charset="0"/>
                <a:cs typeface="Times New Roman" panose="02020603050405020304" pitchFamily="18" charset="0"/>
              </a:rPr>
              <a:t> </a:t>
            </a:r>
            <a:r>
              <a:rPr lang="ru-RU" sz="3600" dirty="0" err="1">
                <a:solidFill>
                  <a:srgbClr val="FF0000"/>
                </a:solidFill>
                <a:latin typeface="Times New Roman" panose="02020603050405020304" pitchFamily="18" charset="0"/>
                <a:cs typeface="Times New Roman" panose="02020603050405020304" pitchFamily="18" charset="0"/>
              </a:rPr>
              <a:t>әдістемелік</a:t>
            </a:r>
            <a:r>
              <a:rPr lang="ru-RU" sz="3600" dirty="0">
                <a:solidFill>
                  <a:srgbClr val="FF0000"/>
                </a:solidFill>
                <a:latin typeface="Times New Roman" panose="02020603050405020304" pitchFamily="18" charset="0"/>
                <a:cs typeface="Times New Roman" panose="02020603050405020304" pitchFamily="18" charset="0"/>
              </a:rPr>
              <a:t> </a:t>
            </a:r>
            <a:r>
              <a:rPr lang="ru-RU" sz="3600" dirty="0" err="1">
                <a:solidFill>
                  <a:srgbClr val="FF0000"/>
                </a:solidFill>
                <a:latin typeface="Times New Roman" panose="02020603050405020304" pitchFamily="18" charset="0"/>
                <a:cs typeface="Times New Roman" panose="02020603050405020304" pitchFamily="18" charset="0"/>
              </a:rPr>
              <a:t>тәсілдері</a:t>
            </a:r>
            <a:r>
              <a:rPr lang="ru-RU" sz="3600" dirty="0">
                <a:solidFill>
                  <a:srgbClr val="FF0000"/>
                </a:solidFill>
                <a:latin typeface="Times New Roman" panose="02020603050405020304" pitchFamily="18" charset="0"/>
                <a:cs typeface="Times New Roman" panose="02020603050405020304" pitchFamily="18" charset="0"/>
              </a:rPr>
              <a:t>. </a:t>
            </a:r>
            <a:r>
              <a:rPr lang="ru-RU" sz="3600" dirty="0" err="1">
                <a:solidFill>
                  <a:srgbClr val="FF0000"/>
                </a:solidFill>
                <a:latin typeface="Times New Roman" panose="02020603050405020304" pitchFamily="18" charset="0"/>
                <a:cs typeface="Times New Roman" panose="02020603050405020304" pitchFamily="18" charset="0"/>
              </a:rPr>
              <a:t>Табыс</a:t>
            </a:r>
            <a:r>
              <a:rPr lang="ru-RU" sz="3600" dirty="0">
                <a:solidFill>
                  <a:srgbClr val="FF0000"/>
                </a:solidFill>
                <a:latin typeface="Times New Roman" panose="02020603050405020304" pitchFamily="18" charset="0"/>
                <a:cs typeface="Times New Roman" panose="02020603050405020304" pitchFamily="18" charset="0"/>
              </a:rPr>
              <a:t> </a:t>
            </a:r>
            <a:r>
              <a:rPr lang="ru-RU" sz="3600" dirty="0" err="1" smtClean="0">
                <a:solidFill>
                  <a:srgbClr val="FF0000"/>
                </a:solidFill>
                <a:latin typeface="Times New Roman" panose="02020603050405020304" pitchFamily="18" charset="0"/>
                <a:cs typeface="Times New Roman" panose="02020603050405020304" pitchFamily="18" charset="0"/>
              </a:rPr>
              <a:t>тәсілі</a:t>
            </a:r>
            <a:endParaRPr lang="ru-RU" sz="3600" dirty="0" smtClean="0">
              <a:solidFill>
                <a:srgbClr val="FF0000"/>
              </a:solidFill>
              <a:latin typeface="Times New Roman" panose="02020603050405020304" pitchFamily="18" charset="0"/>
              <a:cs typeface="Times New Roman" panose="02020603050405020304" pitchFamily="18" charset="0"/>
            </a:endParaRPr>
          </a:p>
          <a:p>
            <a:endParaRPr lang="kk-KZ" sz="3600" dirty="0">
              <a:solidFill>
                <a:srgbClr val="FF0000"/>
              </a:solidFill>
              <a:latin typeface="Times New Roman" panose="02020603050405020304" pitchFamily="18" charset="0"/>
              <a:cs typeface="Times New Roman" panose="02020603050405020304" pitchFamily="18" charset="0"/>
            </a:endParaRPr>
          </a:p>
          <a:p>
            <a:pPr algn="r"/>
            <a:r>
              <a:rPr lang="kk-KZ" sz="3600" dirty="0" smtClean="0">
                <a:solidFill>
                  <a:schemeClr val="tx2"/>
                </a:solidFill>
                <a:latin typeface="Times New Roman" panose="02020603050405020304" pitchFamily="18" charset="0"/>
                <a:cs typeface="Times New Roman" panose="02020603050405020304" pitchFamily="18" charset="0"/>
              </a:rPr>
              <a:t>Дәріскер: </a:t>
            </a:r>
            <a:r>
              <a:rPr lang="kk-KZ" sz="3600" u="sng" dirty="0" smtClean="0">
                <a:solidFill>
                  <a:schemeClr val="tx2"/>
                </a:solidFill>
                <a:latin typeface="Times New Roman" panose="02020603050405020304" pitchFamily="18" charset="0"/>
                <a:cs typeface="Times New Roman" panose="02020603050405020304" pitchFamily="18" charset="0"/>
              </a:rPr>
              <a:t>Сагидолдина А.Ж.</a:t>
            </a:r>
            <a:endParaRPr lang="ru-RU" sz="3600" u="sng" dirty="0">
              <a:solidFill>
                <a:schemeClr val="tx2"/>
              </a:solidFill>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567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Нарықтық </a:t>
            </a:r>
            <a:r>
              <a:rPr lang="kk-KZ" dirty="0">
                <a:latin typeface="Times New Roman" panose="02020603050405020304" pitchFamily="18" charset="0"/>
                <a:cs typeface="Times New Roman" panose="02020603050405020304" pitchFamily="18" charset="0"/>
              </a:rPr>
              <a:t>немесе өзге құнды белгілеу табысты, шығынды және салыстырмалы тәсілдерге топтастырылған бағалау әдістерін қолдану арқылы жүргізіледі.</a:t>
            </a:r>
            <a:endParaRPr lang="ru-RU" dirty="0">
              <a:latin typeface="Times New Roman" panose="02020603050405020304" pitchFamily="18" charset="0"/>
              <a:cs typeface="Times New Roman" panose="02020603050405020304" pitchFamily="18" charset="0"/>
            </a:endParaRPr>
          </a:p>
          <a:p>
            <a:pPr marL="0" indent="0" algn="just">
              <a:buNone/>
            </a:pPr>
            <a:r>
              <a:rPr lang="kk-KZ" b="1" i="1" dirty="0" smtClean="0">
                <a:latin typeface="Times New Roman" panose="02020603050405020304" pitchFamily="18" charset="0"/>
                <a:cs typeface="Times New Roman" panose="02020603050405020304" pitchFamily="18" charset="0"/>
              </a:rPr>
              <a:t>	</a:t>
            </a:r>
            <a:r>
              <a:rPr lang="kk-KZ" b="1" i="1" u="sng" dirty="0" smtClean="0">
                <a:solidFill>
                  <a:srgbClr val="FF0000"/>
                </a:solidFill>
                <a:latin typeface="Times New Roman" panose="02020603050405020304" pitchFamily="18" charset="0"/>
                <a:cs typeface="Times New Roman" panose="02020603050405020304" pitchFamily="18" charset="0"/>
              </a:rPr>
              <a:t>Табыс </a:t>
            </a:r>
            <a:r>
              <a:rPr lang="kk-KZ" b="1" i="1" u="sng" dirty="0">
                <a:solidFill>
                  <a:srgbClr val="FF0000"/>
                </a:solidFill>
                <a:latin typeface="Times New Roman" panose="02020603050405020304" pitchFamily="18" charset="0"/>
                <a:cs typeface="Times New Roman" panose="02020603050405020304" pitchFamily="18" charset="0"/>
              </a:rPr>
              <a:t>тәсілі</a:t>
            </a:r>
            <a:r>
              <a:rPr lang="kk-KZ" dirty="0">
                <a:latin typeface="Times New Roman" panose="02020603050405020304" pitchFamily="18" charset="0"/>
                <a:cs typeface="Times New Roman" panose="02020603050405020304" pitchFamily="18" charset="0"/>
              </a:rPr>
              <a:t>-болашақта оны пайдаланудан күтілетін кірістерді анықтауға негізделген бағалау объектісінің құнын анықтау әдістерінің жиынтығы.</a:t>
            </a:r>
            <a:endParaRPr lang="ru-RU" dirty="0">
              <a:latin typeface="Times New Roman" panose="02020603050405020304" pitchFamily="18" charset="0"/>
              <a:cs typeface="Times New Roman" panose="02020603050405020304" pitchFamily="18" charset="0"/>
            </a:endParaRPr>
          </a:p>
          <a:p>
            <a:pPr marL="457200" lvl="1" indent="0" algn="just">
              <a:buNone/>
            </a:pPr>
            <a:r>
              <a:rPr lang="kk-KZ" b="1" i="1" u="sng" dirty="0">
                <a:solidFill>
                  <a:srgbClr val="FF0000"/>
                </a:solidFill>
                <a:latin typeface="Times New Roman" panose="02020603050405020304" pitchFamily="18" charset="0"/>
                <a:cs typeface="Times New Roman" panose="02020603050405020304" pitchFamily="18" charset="0"/>
              </a:rPr>
              <a:t>Шығындық тәсіл</a:t>
            </a:r>
            <a:r>
              <a:rPr lang="kk-KZ" dirty="0">
                <a:latin typeface="Times New Roman" panose="02020603050405020304" pitchFamily="18" charset="0"/>
                <a:cs typeface="Times New Roman" panose="02020603050405020304" pitchFamily="18" charset="0"/>
              </a:rPr>
              <a:t>-бағаланатын объектінің тозуын ескере отырып, оны көбейту немесе ауыстыру үшін қажетті шығындарды анықтауға негізделген бағалау объектісінің құнын анықтау әдістерінің жиынтығы.</a:t>
            </a:r>
            <a:endParaRPr lang="ru-RU" dirty="0">
              <a:latin typeface="Times New Roman" panose="02020603050405020304" pitchFamily="18" charset="0"/>
              <a:cs typeface="Times New Roman" panose="02020603050405020304" pitchFamily="18" charset="0"/>
            </a:endParaRPr>
          </a:p>
          <a:p>
            <a:pPr marL="0" indent="0" algn="just">
              <a:buNone/>
            </a:pPr>
            <a:r>
              <a:rPr lang="kk-KZ" b="1" i="1" dirty="0">
                <a:latin typeface="Times New Roman" panose="02020603050405020304" pitchFamily="18" charset="0"/>
                <a:cs typeface="Times New Roman" panose="02020603050405020304" pitchFamily="18" charset="0"/>
              </a:rPr>
              <a:t>	</a:t>
            </a:r>
            <a:r>
              <a:rPr lang="kk-KZ" b="1" i="1" u="sng" dirty="0" smtClean="0">
                <a:solidFill>
                  <a:srgbClr val="FF0000"/>
                </a:solidFill>
                <a:latin typeface="Times New Roman" panose="02020603050405020304" pitchFamily="18" charset="0"/>
                <a:cs typeface="Times New Roman" panose="02020603050405020304" pitchFamily="18" charset="0"/>
              </a:rPr>
              <a:t>Салыстырмалы </a:t>
            </a:r>
            <a:r>
              <a:rPr lang="kk-KZ" b="1" i="1" u="sng" dirty="0">
                <a:solidFill>
                  <a:srgbClr val="FF0000"/>
                </a:solidFill>
                <a:latin typeface="Times New Roman" panose="02020603050405020304" pitchFamily="18" charset="0"/>
                <a:cs typeface="Times New Roman" panose="02020603050405020304" pitchFamily="18" charset="0"/>
              </a:rPr>
              <a:t>тәсіл</a:t>
            </a:r>
            <a:r>
              <a:rPr lang="kk-KZ" dirty="0">
                <a:latin typeface="Times New Roman" panose="02020603050405020304" pitchFamily="18" charset="0"/>
                <a:cs typeface="Times New Roman" panose="02020603050405020304" pitchFamily="18" charset="0"/>
              </a:rPr>
              <a:t> – бұл ұқсас объектілердің сатылуын талдауға және олардың арасындағы айырмашылықтарды ескере отырып, тиісті түзетулер енгізу үшін объектімен салыстыруға негізделген бағалау объектісінің құнын анықтау әдістерінің жиынтығы.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486296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04664"/>
            <a:ext cx="8291264" cy="5721499"/>
          </a:xfrm>
        </p:spPr>
        <p:txBody>
          <a:bodyPr>
            <a:normAutofit fontScale="92500" lnSpcReduction="10000"/>
          </a:bodyPr>
          <a:lstStyle/>
          <a:p>
            <a:pPr marL="0" indent="0" algn="just">
              <a:buNone/>
            </a:pPr>
            <a:r>
              <a:rPr lang="kk-KZ" dirty="0">
                <a:solidFill>
                  <a:srgbClr val="FF0000"/>
                </a:solidFill>
                <a:latin typeface="Times New Roman" panose="02020603050405020304" pitchFamily="18" charset="0"/>
                <a:cs typeface="Times New Roman" panose="02020603050405020304" pitchFamily="18" charset="0"/>
              </a:rPr>
              <a:t>	</a:t>
            </a:r>
            <a:r>
              <a:rPr lang="kk-KZ" u="sng" dirty="0" smtClean="0">
                <a:solidFill>
                  <a:srgbClr val="FF0000"/>
                </a:solidFill>
                <a:latin typeface="Times New Roman" panose="02020603050405020304" pitchFamily="18" charset="0"/>
                <a:cs typeface="Times New Roman" panose="02020603050405020304" pitchFamily="18" charset="0"/>
              </a:rPr>
              <a:t>Зияткерлік </a:t>
            </a:r>
            <a:r>
              <a:rPr lang="kk-KZ" u="sng" dirty="0">
                <a:solidFill>
                  <a:srgbClr val="FF0000"/>
                </a:solidFill>
                <a:latin typeface="Times New Roman" panose="02020603050405020304" pitchFamily="18" charset="0"/>
                <a:cs typeface="Times New Roman" panose="02020603050405020304" pitchFamily="18" charset="0"/>
              </a:rPr>
              <a:t>меншік объектілері</a:t>
            </a:r>
            <a:r>
              <a:rPr lang="kk-KZ" dirty="0">
                <a:latin typeface="Times New Roman" panose="02020603050405020304" pitchFamily="18" charset="0"/>
                <a:cs typeface="Times New Roman" panose="02020603050405020304" pitchFamily="18" charset="0"/>
              </a:rPr>
              <a:t> мен материалдық емес активтердің бағалау құнын анықтау айтарлықтай ерекше болып табылады.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Мүліктік </a:t>
            </a:r>
            <a:r>
              <a:rPr lang="kk-KZ" dirty="0">
                <a:latin typeface="Times New Roman" panose="02020603050405020304" pitchFamily="18" charset="0"/>
                <a:cs typeface="Times New Roman" panose="02020603050405020304" pitchFamily="18" charset="0"/>
              </a:rPr>
              <a:t>кешен ретінде кәсіпорынның бағалау құнын анықтау кезінде, әдетте, жоғарыда аталған тәсілдер мен әдістердің тұтас кешені қолданылады.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Бағалау </a:t>
            </a:r>
            <a:r>
              <a:rPr lang="kk-KZ" dirty="0">
                <a:latin typeface="Times New Roman" panose="02020603050405020304" pitchFamily="18" charset="0"/>
                <a:cs typeface="Times New Roman" panose="02020603050405020304" pitchFamily="18" charset="0"/>
              </a:rPr>
              <a:t>әдістерін таңдау және қолдану кезінде бағалаушы мынадай негізгі талаптарды сақтауға тиіс:</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 </a:t>
            </a:r>
            <a:r>
              <a:rPr lang="kk-KZ" dirty="0">
                <a:latin typeface="Times New Roman" panose="02020603050405020304" pitchFamily="18" charset="0"/>
                <a:cs typeface="Times New Roman" panose="02020603050405020304" pitchFamily="18" charset="0"/>
              </a:rPr>
              <a:t>бағалау мақсатын және анықталатын құн түрін анықтау;</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объектіге бағалау жүргізу кезінде пайдаланылатын ақпараттың дұрыстығын қамтамасыз ету;</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құқықтық талдау жүргізу, мүліктік құқықтар мен ауыртпалықтарды сәйкестендіру;</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 </a:t>
            </a:r>
            <a:r>
              <a:rPr lang="kk-KZ" dirty="0">
                <a:latin typeface="Times New Roman" panose="02020603050405020304" pitchFamily="18" charset="0"/>
                <a:cs typeface="Times New Roman" panose="02020603050405020304" pitchFamily="18" charset="0"/>
              </a:rPr>
              <a:t>бағалау әдістерін таңдауды негіздеу;</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бағалау туралы есепте анық деректердің, есептік көрсеткіштердің және негізделген нәтижелердің оларды екіұштылықпен түсіндіруге жол бермейтін толық және қолжетімді баяндалуын қамтамасыз ету.</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132607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0" y="332656"/>
            <a:ext cx="8075240" cy="5793507"/>
          </a:xfrm>
        </p:spPr>
        <p:txBody>
          <a:bodyPr>
            <a:normAutofit lnSpcReduction="10000"/>
          </a:bodyPr>
          <a:lstStyle/>
          <a:p>
            <a:pPr marL="0" indent="0" algn="just">
              <a:buNone/>
            </a:pPr>
            <a:r>
              <a:rPr lang="kk-KZ" dirty="0" smtClean="0">
                <a:latin typeface="Times New Roman" panose="02020603050405020304" pitchFamily="18" charset="0"/>
                <a:cs typeface="Times New Roman" panose="02020603050405020304" pitchFamily="18" charset="0"/>
              </a:rPr>
              <a:t>	Қолайлы </a:t>
            </a:r>
            <a:r>
              <a:rPr lang="kk-KZ" dirty="0">
                <a:latin typeface="Times New Roman" panose="02020603050405020304" pitchFamily="18" charset="0"/>
                <a:cs typeface="Times New Roman" panose="02020603050405020304" pitchFamily="18" charset="0"/>
              </a:rPr>
              <a:t>жағдайда бағалаушы бағалау құнын әртүрлі тәсілдермен анықтау үшін барлық тәсілдерді және бағалау әдістерінің максималды санын қолдануы керек. Осыдан кейін қолданылатын тәсілдер мен әдістерді осы бағалау үшін маңыздылық негіздемесі жасалады, олардың сенімділік коэффициенттері 1-ге тең және жеке тәсілдер мен әдістердің сенімділік коэффициенттері бойынша өлшенген бағалау құнының орташа мәні алынады.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a:solidFill>
                  <a:srgbClr val="FF0000"/>
                </a:solidFill>
                <a:latin typeface="Times New Roman" panose="02020603050405020304" pitchFamily="18" charset="0"/>
                <a:cs typeface="Times New Roman" panose="02020603050405020304" pitchFamily="18" charset="0"/>
              </a:rPr>
              <a:t>Табыс тәсілінің </a:t>
            </a:r>
            <a:r>
              <a:rPr lang="kk-KZ" dirty="0">
                <a:latin typeface="Times New Roman" panose="02020603050405020304" pitchFamily="18" charset="0"/>
                <a:cs typeface="Times New Roman" panose="02020603050405020304" pitchFamily="18" charset="0"/>
              </a:rPr>
              <a:t>бөлігі ретінде келесі әдістер бөлінеді: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1)тікелей </a:t>
            </a:r>
            <a:r>
              <a:rPr lang="kk-KZ" dirty="0">
                <a:latin typeface="Times New Roman" panose="02020603050405020304" pitchFamily="18" charset="0"/>
                <a:cs typeface="Times New Roman" panose="02020603050405020304" pitchFamily="18" charset="0"/>
              </a:rPr>
              <a:t>капиталдандыру әдісі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капиталдандырылған табыс әдісі) - кірістің тұрақты шамасы, бастапқы инвестициялар болмаған, капиталды қайтару мен капиталға кірісті бір мезгілде есепке алған кезде бағалау объектісін тұрақты пайдалануды сақтау шарттарына сүйене отырып құнды айқындау;</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160982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2</a:t>
            </a:r>
            <a:r>
              <a:rPr lang="kk-KZ" dirty="0">
                <a:latin typeface="Times New Roman" panose="02020603050405020304" pitchFamily="18" charset="0"/>
                <a:cs typeface="Times New Roman" panose="02020603050405020304" pitchFamily="18" charset="0"/>
              </a:rPr>
              <a:t>) ақша ағындарын дисконттау әдісі (дисконтталған қолма – қол ақша ағыны әдісі) - объектіні пайдалануға байланысты тәуекел дәрежесіне қарай ақша ағындарының өзгеру және біркелкі түспеу шарттарына сүйене отырып құнды айқындау;</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3</a:t>
            </a:r>
            <a:r>
              <a:rPr lang="kk-KZ" dirty="0">
                <a:latin typeface="Times New Roman" panose="02020603050405020304" pitchFamily="18" charset="0"/>
                <a:cs typeface="Times New Roman" panose="02020603050405020304" pitchFamily="18" charset="0"/>
              </a:rPr>
              <a:t>) қолданыстағы заңнамада көзделген өзге де әдістер.</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Табыс тәсілінің артықшылықтары мен кемшіліктері, сондай-ақ қолданылу аясы мынадай (сурет 1 )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5116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764705"/>
            <a:ext cx="7200800" cy="4388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149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04664"/>
            <a:ext cx="8219256" cy="5721499"/>
          </a:xfrm>
        </p:spPr>
        <p:txBody>
          <a:bodyPr>
            <a:normAutofit/>
          </a:bodyPr>
          <a:lstStyle/>
          <a:p>
            <a:pPr marL="0" indent="0" algn="just">
              <a:buNone/>
            </a:pPr>
            <a:r>
              <a:rPr lang="kk-KZ" dirty="0">
                <a:latin typeface="Times New Roman" panose="02020603050405020304" pitchFamily="18" charset="0"/>
                <a:cs typeface="Times New Roman" panose="02020603050405020304" pitchFamily="18" charset="0"/>
              </a:rPr>
              <a:t>Дисконтталған ақша ағындарының әдісін, егер:</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болашақ ақша ағындары ағымдағы ағындардан айтарлықтай ерекшеленеді;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болжамды ақша ағындары (объектінің кірістері) оң мәндер болып табылады;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a:solidFill>
                  <a:srgbClr val="FF0000"/>
                </a:solidFill>
                <a:latin typeface="Times New Roman" panose="02020603050405020304" pitchFamily="18" charset="0"/>
                <a:cs typeface="Times New Roman" panose="02020603050405020304" pitchFamily="18" charset="0"/>
              </a:rPr>
              <a:t>Әдістің артықшылықтары</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кәсіпорынның құнын бағалау болашақ күтілетін кірістерге негізделген;</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нарықтағы жағдайды дисконт мөлшерлемесі арқылы ескереді;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инвестиция тәуекелін ескеруге мүмкіндік береді.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Бұл </a:t>
            </a:r>
            <a:r>
              <a:rPr lang="kk-KZ" dirty="0">
                <a:latin typeface="Times New Roman" panose="02020603050405020304" pitchFamily="18" charset="0"/>
                <a:cs typeface="Times New Roman" panose="02020603050405020304" pitchFamily="18" charset="0"/>
              </a:rPr>
              <a:t>әдіс болашақ ақша ағындарының ағымдағы құнын табуға негізделген.</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28547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Тікелей </a:t>
            </a:r>
            <a:r>
              <a:rPr lang="kk-KZ" dirty="0">
                <a:latin typeface="Times New Roman" panose="02020603050405020304" pitchFamily="18" charset="0"/>
                <a:cs typeface="Times New Roman" panose="02020603050405020304" pitchFamily="18" charset="0"/>
              </a:rPr>
              <a:t>капиталдандыру әдісі, егер кәсіпорынның болашақ кірістері тұрақты және болжамды өсу қарқынымен сипатталса және кірістер айтарлықтай оң мәндер болса қолданылады, яғни бизнес тұрақты дамиды.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Бұл </a:t>
            </a:r>
            <a:r>
              <a:rPr lang="kk-KZ" dirty="0">
                <a:latin typeface="Times New Roman" panose="02020603050405020304" pitchFamily="18" charset="0"/>
                <a:cs typeface="Times New Roman" panose="02020603050405020304" pitchFamily="18" charset="0"/>
              </a:rPr>
              <a:t>әдістің мәні жыл сайынғы кірістердің мөлшерін және осы кірістерге сәйкес келетін капиталдандыру мөлшерлемесін анықтау болып табылады, соның негізінде кәсіпорынның меншікті капиталының нарықтық құны - жылдық кірістердің капиталдандыру мөлшерлемесіне қатынасы ретінде есептеледі.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Бұл </a:t>
            </a:r>
            <a:r>
              <a:rPr lang="kk-KZ" dirty="0">
                <a:latin typeface="Times New Roman" panose="02020603050405020304" pitchFamily="18" charset="0"/>
                <a:cs typeface="Times New Roman" panose="02020603050405020304" pitchFamily="18" charset="0"/>
              </a:rPr>
              <a:t>әдістің мәні арақатынаспен көрінеді, </a:t>
            </a:r>
            <a:r>
              <a:rPr lang="kk-KZ" u="sng" dirty="0">
                <a:solidFill>
                  <a:srgbClr val="FF0000"/>
                </a:solidFill>
                <a:latin typeface="Times New Roman" panose="02020603050405020304" pitchFamily="18" charset="0"/>
                <a:cs typeface="Times New Roman" panose="02020603050405020304" pitchFamily="18" charset="0"/>
              </a:rPr>
              <a:t>кәсіпорынның меншікті капиталының құны = капиталдандыру коэффициентіне бөлінген таза пайда.</a:t>
            </a:r>
            <a:endParaRPr lang="ru-RU" u="sng" dirty="0">
              <a:solidFill>
                <a:srgbClr val="FF0000"/>
              </a:solidFill>
              <a:latin typeface="Times New Roman" panose="02020603050405020304" pitchFamily="18" charset="0"/>
              <a:cs typeface="Times New Roman" panose="02020603050405020304" pitchFamily="18" charset="0"/>
            </a:endParaRPr>
          </a:p>
          <a:p>
            <a:endParaRPr lang="ru-RU" u="sng" dirty="0">
              <a:solidFill>
                <a:srgbClr val="FF0000"/>
              </a:solidFill>
            </a:endParaRPr>
          </a:p>
        </p:txBody>
      </p:sp>
    </p:spTree>
    <p:extLst>
      <p:ext uri="{BB962C8B-B14F-4D97-AF65-F5344CB8AC3E}">
        <p14:creationId xmlns:p14="http://schemas.microsoft.com/office/powerpoint/2010/main" val="30093415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15</TotalTime>
  <Words>71</Words>
  <Application>Microsoft Office PowerPoint</Application>
  <PresentationFormat>Экран (4:3)</PresentationFormat>
  <Paragraphs>34</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Волна</vt:lpstr>
      <vt:lpstr>Дәріс 6</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6</dc:title>
  <dc:creator>Асем Сагидолдина</dc:creator>
  <cp:lastModifiedBy>Асем Сагидолдина</cp:lastModifiedBy>
  <cp:revision>2</cp:revision>
  <dcterms:created xsi:type="dcterms:W3CDTF">2021-12-08T06:49:57Z</dcterms:created>
  <dcterms:modified xsi:type="dcterms:W3CDTF">2021-12-08T07:05:38Z</dcterms:modified>
</cp:coreProperties>
</file>